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256" r:id="rId2"/>
    <p:sldId id="279" r:id="rId3"/>
    <p:sldId id="281" r:id="rId4"/>
    <p:sldId id="282" r:id="rId5"/>
    <p:sldId id="284" r:id="rId6"/>
    <p:sldId id="283" r:id="rId7"/>
    <p:sldId id="286" r:id="rId8"/>
    <p:sldId id="285" r:id="rId9"/>
    <p:sldId id="280" r:id="rId10"/>
    <p:sldId id="278" r:id="rId11"/>
    <p:sldId id="287" r:id="rId12"/>
    <p:sldId id="288" r:id="rId13"/>
    <p:sldId id="277" r:id="rId14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B4A"/>
    <a:srgbClr val="DE6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79592" autoAdjust="0"/>
  </p:normalViewPr>
  <p:slideViewPr>
    <p:cSldViewPr snapToGrid="0">
      <p:cViewPr varScale="1">
        <p:scale>
          <a:sx n="55" d="100"/>
          <a:sy n="55" d="100"/>
        </p:scale>
        <p:origin x="-108" y="-10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1489F5A9-57FA-4985-8BD7-9A816CC9BC26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A706B559-D96B-49B2-8A03-387C07016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1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90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20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98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41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1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56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29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4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3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61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16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86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6288" y="1200150"/>
            <a:ext cx="5762625" cy="3241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1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2001"/>
            <a:ext cx="2925319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93631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6/10/14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8863" y="6356351"/>
            <a:ext cx="591151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6/10/14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8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5" y="767419"/>
            <a:ext cx="8115231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2" y="6356352"/>
            <a:ext cx="5911517" cy="365125"/>
          </a:xfrm>
        </p:spPr>
        <p:txBody>
          <a:bodyPr/>
          <a:lstStyle/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58952"/>
            <a:ext cx="3443591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9"/>
            <a:ext cx="2947483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5/22/14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Forecast5 Analytics, Inc. Copyright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7" y="6356352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orecast5analytics.com/blog/putting-your-money-where-your-mouth-i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1541417"/>
            <a:ext cx="7315200" cy="1907839"/>
          </a:xfr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You Can Use to 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 Your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64B4A"/>
                </a:solidFill>
              </a:rPr>
              <a:t>Steve Miller CPA – Senior Product Manager</a:t>
            </a:r>
          </a:p>
          <a:p>
            <a:r>
              <a:rPr lang="en-US" b="1" dirty="0">
                <a:solidFill>
                  <a:srgbClr val="464B4A"/>
                </a:solidFill>
              </a:rPr>
              <a:t>January 11</a:t>
            </a:r>
            <a:r>
              <a:rPr lang="en-US" b="1" baseline="30000" dirty="0">
                <a:solidFill>
                  <a:srgbClr val="464B4A"/>
                </a:solidFill>
              </a:rPr>
              <a:t>th</a:t>
            </a:r>
            <a:r>
              <a:rPr lang="en-US" b="1" dirty="0">
                <a:solidFill>
                  <a:srgbClr val="464B4A"/>
                </a:solidFill>
              </a:rPr>
              <a:t>, 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476545" y="3074426"/>
            <a:ext cx="4207953" cy="81248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6862" y="6309858"/>
            <a:ext cx="5911517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6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Putting your Money Where your Mouth 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0208" y="864108"/>
            <a:ext cx="7724766" cy="512064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464B4A"/>
                </a:solidFill>
                <a:latin typeface="Proxima Nova Regular"/>
                <a:cs typeface="Proxima Nova Regular"/>
              </a:rPr>
              <a:t>Forecast5 CEO Mike English:</a:t>
            </a:r>
          </a:p>
          <a:p>
            <a:pPr marL="502920" lvl="1" indent="0">
              <a:buNone/>
            </a:pPr>
            <a:r>
              <a:rPr lang="en-US" sz="2000" dirty="0">
                <a:solidFill>
                  <a:srgbClr val="464B4A"/>
                </a:solidFill>
                <a:latin typeface="Proxima Nova Regular"/>
                <a:cs typeface="Proxima Nova Regular"/>
                <a:hlinkClick r:id="rId3"/>
              </a:rPr>
              <a:t>http://forecast5analytics.com/blog/putting-your-money-where-your-mouth-is/</a:t>
            </a:r>
            <a:endParaRPr lang="en-US" sz="2000" dirty="0">
              <a:solidFill>
                <a:srgbClr val="464B4A"/>
              </a:solidFill>
              <a:latin typeface="Proxima Nova Regular"/>
              <a:cs typeface="Proxima Nova Regular"/>
            </a:endParaRPr>
          </a:p>
          <a:p>
            <a:pPr lvl="1">
              <a:buFont typeface="Arial"/>
              <a:buChar char="•"/>
            </a:pPr>
            <a:endParaRPr lang="en-US" sz="2000" dirty="0">
              <a:solidFill>
                <a:srgbClr val="464B4A"/>
              </a:solidFill>
              <a:latin typeface="Proxima Nova Regular"/>
              <a:cs typeface="Proxima Nova Regular"/>
            </a:endParaRPr>
          </a:p>
          <a:p>
            <a:pPr>
              <a:buFont typeface="Arial"/>
              <a:buChar char="•"/>
            </a:pPr>
            <a:r>
              <a:rPr lang="en-US" sz="2200" dirty="0">
                <a:solidFill>
                  <a:srgbClr val="464B4A"/>
                </a:solidFill>
                <a:latin typeface="Proxima Nova Regular"/>
                <a:cs typeface="Proxima Nova Regular"/>
              </a:rPr>
              <a:t>Has there typically been a financial plan behind your academic/strategic plan?</a:t>
            </a:r>
          </a:p>
          <a:p>
            <a:pPr>
              <a:buFont typeface="Arial"/>
              <a:buChar char="•"/>
            </a:pPr>
            <a:r>
              <a:rPr lang="en-US" sz="2200" dirty="0">
                <a:solidFill>
                  <a:srgbClr val="464B4A"/>
                </a:solidFill>
                <a:latin typeface="Proxima Nova Regular"/>
                <a:cs typeface="Proxima Nova Regular"/>
              </a:rPr>
              <a:t>Do you measure it like you do your academic outcomes?</a:t>
            </a:r>
          </a:p>
          <a:p>
            <a:pPr>
              <a:buFont typeface="Arial"/>
              <a:buChar char="•"/>
            </a:pPr>
            <a:r>
              <a:rPr lang="en-US" sz="2200" dirty="0">
                <a:solidFill>
                  <a:srgbClr val="464B4A"/>
                </a:solidFill>
                <a:latin typeface="Proxima Nova Regular"/>
                <a:cs typeface="Proxima Nova Regular"/>
              </a:rPr>
              <a:t>Are you putting your money where your mouth is?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10</a:t>
            </a:fld>
            <a:endParaRPr lang="en-US" dirty="0">
              <a:solidFill>
                <a:srgbClr val="DE61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Putting your Money Where your Mouth is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90963" y="966160"/>
            <a:ext cx="7724775" cy="49161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11</a:t>
            </a:fld>
            <a:endParaRPr lang="en-US" dirty="0">
              <a:solidFill>
                <a:srgbClr val="DE61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6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Putting your Money Where your Mouth 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12</a:t>
            </a:fld>
            <a:endParaRPr lang="en-US" dirty="0">
              <a:solidFill>
                <a:srgbClr val="DE6126"/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497454" y="2052165"/>
            <a:ext cx="8198466" cy="279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87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5Cast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61318" y="441475"/>
            <a:ext cx="7315200" cy="2982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13</a:t>
            </a:fld>
            <a:endParaRPr lang="en-US" dirty="0">
              <a:solidFill>
                <a:srgbClr val="DE612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384" y="3293062"/>
            <a:ext cx="6838259" cy="29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Sources of Revenue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2</a:t>
            </a:fld>
            <a:endParaRPr lang="en-US" dirty="0">
              <a:solidFill>
                <a:srgbClr val="DE6126"/>
              </a:solidFill>
            </a:endParaRP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578728" y="1354477"/>
            <a:ext cx="8219714" cy="437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8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Per Pupil Spending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3</a:t>
            </a:fld>
            <a:endParaRPr lang="en-US" dirty="0">
              <a:solidFill>
                <a:srgbClr val="DE612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155418"/>
              </p:ext>
            </p:extLst>
          </p:nvPr>
        </p:nvGraphicFramePr>
        <p:xfrm>
          <a:off x="3869270" y="1570230"/>
          <a:ext cx="7315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9950647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5108607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34429535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092701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846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State-wide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$11,906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$12,101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851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$12,446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254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4678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$11,783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040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$13,914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$14,328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39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$12,865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$12,898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358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$11,412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786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7290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</a:t>
                      </a:r>
                      <a:r>
                        <a:rPr lang="en-US" baseline="0" dirty="0"/>
                        <a:t>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4898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19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Top Expense Growth Areas - Function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4</a:t>
            </a:fld>
            <a:endParaRPr lang="en-US" dirty="0">
              <a:solidFill>
                <a:srgbClr val="DE6126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304260"/>
              </p:ext>
            </p:extLst>
          </p:nvPr>
        </p:nvGraphicFramePr>
        <p:xfrm>
          <a:off x="3764036" y="2126490"/>
          <a:ext cx="7315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49404479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575616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878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63500 – School Bus Purchase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449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66200 – Site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507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68400 – Technology -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00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68600 – Technology - O&amp;M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98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68500 – Technology</a:t>
                      </a:r>
                      <a:r>
                        <a:rPr lang="en-US" baseline="0" dirty="0"/>
                        <a:t> - Transportation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391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66600 – Building</a:t>
                      </a:r>
                      <a:r>
                        <a:rPr lang="en-US" baseline="0" dirty="0"/>
                        <a:t>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023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27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Top Expense Growth Areas – Instruction Functions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5</a:t>
            </a:fld>
            <a:endParaRPr lang="en-US" dirty="0">
              <a:solidFill>
                <a:srgbClr val="DE6126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255806"/>
              </p:ext>
            </p:extLst>
          </p:nvPr>
        </p:nvGraphicFramePr>
        <p:xfrm>
          <a:off x="3764036" y="2126490"/>
          <a:ext cx="7315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4770">
                  <a:extLst>
                    <a:ext uri="{9D8B030D-6E8A-4147-A177-3AD203B41FA5}">
                      <a16:colId xmlns:a16="http://schemas.microsoft.com/office/drawing/2014/main" xmlns="" val="2494044799"/>
                    </a:ext>
                  </a:extLst>
                </a:gridCol>
                <a:gridCol w="2570430">
                  <a:extLst>
                    <a:ext uri="{9D8B030D-6E8A-4147-A177-3AD203B41FA5}">
                      <a16:colId xmlns:a16="http://schemas.microsoft.com/office/drawing/2014/main" xmlns="" val="3575616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878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61220</a:t>
                      </a:r>
                      <a:r>
                        <a:rPr lang="en-US" baseline="0" dirty="0"/>
                        <a:t> – Social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449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61310 – Improvement of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507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61410 – Office of the 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00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61100 – Classroom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98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61320 – Media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391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61210 - 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023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07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Top Expense Growth Areas - Object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6</a:t>
            </a:fld>
            <a:endParaRPr lang="en-US" dirty="0">
              <a:solidFill>
                <a:srgbClr val="DE6126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449908"/>
              </p:ext>
            </p:extLst>
          </p:nvPr>
        </p:nvGraphicFramePr>
        <p:xfrm>
          <a:off x="3764036" y="1941070"/>
          <a:ext cx="7315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7591">
                  <a:extLst>
                    <a:ext uri="{9D8B030D-6E8A-4147-A177-3AD203B41FA5}">
                      <a16:colId xmlns:a16="http://schemas.microsoft.com/office/drawing/2014/main" xmlns="" val="2494044799"/>
                    </a:ext>
                  </a:extLst>
                </a:gridCol>
                <a:gridCol w="2507609">
                  <a:extLst>
                    <a:ext uri="{9D8B030D-6E8A-4147-A177-3AD203B41FA5}">
                      <a16:colId xmlns:a16="http://schemas.microsoft.com/office/drawing/2014/main" xmlns="" val="3575616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878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6060 – Technology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449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8230 – Capitalized</a:t>
                      </a:r>
                      <a:r>
                        <a:rPr lang="en-US" baseline="0" dirty="0"/>
                        <a:t> 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507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8210 – Technology Hardware Additions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00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8110 – Technology Hardware Replacements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98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8200 – Capital Outlay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391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8120 – Technology Infrastructure Replacements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023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5001 – Telecommunications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9276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80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Technology Spending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7</a:t>
            </a:fld>
            <a:endParaRPr lang="en-US" dirty="0">
              <a:solidFill>
                <a:srgbClr val="DE612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535226"/>
          </a:xfrm>
        </p:spPr>
        <p:txBody>
          <a:bodyPr/>
          <a:lstStyle/>
          <a:p>
            <a:r>
              <a:rPr lang="en-US" dirty="0"/>
              <a:t>In FY2016 school divisions spent $125 million more on technology than they did five years earlier, a nearly 20% increase</a:t>
            </a:r>
          </a:p>
          <a:p>
            <a:r>
              <a:rPr lang="en-US" dirty="0"/>
              <a:t>State-wide, the average spent per student on technology in FY2016 was just under $600 (this includes hardware, software, infrastructure and support) with a range in per student spending of $80-$2,243</a:t>
            </a:r>
          </a:p>
          <a:p>
            <a:r>
              <a:rPr lang="en-US" dirty="0"/>
              <a:t>The average breakdown of technology spending for 2016 was: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1294"/>
              </p:ext>
            </p:extLst>
          </p:nvPr>
        </p:nvGraphicFramePr>
        <p:xfrm>
          <a:off x="4893087" y="3424430"/>
          <a:ext cx="550423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20">
                  <a:extLst>
                    <a:ext uri="{9D8B030D-6E8A-4147-A177-3AD203B41FA5}">
                      <a16:colId xmlns:a16="http://schemas.microsoft.com/office/drawing/2014/main" xmlns="" val="3167708751"/>
                    </a:ext>
                  </a:extLst>
                </a:gridCol>
                <a:gridCol w="1827218">
                  <a:extLst>
                    <a:ext uri="{9D8B030D-6E8A-4147-A177-3AD203B41FA5}">
                      <a16:colId xmlns:a16="http://schemas.microsoft.com/office/drawing/2014/main" xmlns="" val="1266966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153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Salaries and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096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Purchased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823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Supplies &amp;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716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Capital Outlay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648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0593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31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Average Teacher Salary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8</a:t>
            </a:fld>
            <a:endParaRPr lang="en-US" dirty="0">
              <a:solidFill>
                <a:srgbClr val="DE612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480088"/>
              </p:ext>
            </p:extLst>
          </p:nvPr>
        </p:nvGraphicFramePr>
        <p:xfrm>
          <a:off x="3869270" y="1570230"/>
          <a:ext cx="7315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9950647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5108607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34429535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092701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846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State-wide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$54,274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$54,699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851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$49,570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$49,475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254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$52,082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$52,337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4678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$50,893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$51,146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8040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$63,061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$63,439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39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$47,744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$48,907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358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$47902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$48,624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786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$43,528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$43,618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7290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</a:t>
                      </a:r>
                      <a:r>
                        <a:rPr lang="en-US" baseline="0" dirty="0"/>
                        <a:t>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$44,283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$44,148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4898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5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oxima Nova Semibold"/>
                <a:cs typeface="Proxima Nova Semibold"/>
              </a:rPr>
              <a:t>Medical Insurance Premiums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964069"/>
              </p:ext>
            </p:extLst>
          </p:nvPr>
        </p:nvGraphicFramePr>
        <p:xfrm>
          <a:off x="3869270" y="2682750"/>
          <a:ext cx="7315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390623182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424019454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91254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9829063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3135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133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$7,779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813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$9,839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$9,974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4836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605" y="6245817"/>
            <a:ext cx="1686865" cy="325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DE6126"/>
                </a:solidFill>
              </a:rPr>
              <a:pPr/>
              <a:t>9</a:t>
            </a:fld>
            <a:endParaRPr lang="en-US" dirty="0">
              <a:solidFill>
                <a:srgbClr val="DE61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1309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6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DE6026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DE6026"/>
      </a:hlink>
      <a:folHlink>
        <a:srgbClr val="DE6127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13340</TotalTime>
  <Words>632</Words>
  <Application>Microsoft Office PowerPoint</Application>
  <PresentationFormat>Custom</PresentationFormat>
  <Paragraphs>211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Frame</vt:lpstr>
      <vt:lpstr>Data You Can Use to  Prepare Your Budget</vt:lpstr>
      <vt:lpstr>Sources of Revenue</vt:lpstr>
      <vt:lpstr>Per Pupil Spending</vt:lpstr>
      <vt:lpstr>Top Expense Growth Areas - Function</vt:lpstr>
      <vt:lpstr>Top Expense Growth Areas – Instruction Functions</vt:lpstr>
      <vt:lpstr>Top Expense Growth Areas - Object</vt:lpstr>
      <vt:lpstr>Technology Spending</vt:lpstr>
      <vt:lpstr>Average Teacher Salary</vt:lpstr>
      <vt:lpstr>Medical Insurance Premiums</vt:lpstr>
      <vt:lpstr>Putting your Money Where your Mouth is</vt:lpstr>
      <vt:lpstr>Putting your Money Where your Mouth is</vt:lpstr>
      <vt:lpstr>Putting your Money Where your Mouth is</vt:lpstr>
      <vt:lpstr>5Cast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Analytics to make Data Informed Decisions</dc:title>
  <dc:creator>Mike English</dc:creator>
  <cp:lastModifiedBy>John A. Stamp</cp:lastModifiedBy>
  <cp:revision>128</cp:revision>
  <cp:lastPrinted>2017-01-11T15:24:37Z</cp:lastPrinted>
  <dcterms:created xsi:type="dcterms:W3CDTF">2014-01-12T15:12:16Z</dcterms:created>
  <dcterms:modified xsi:type="dcterms:W3CDTF">2017-01-13T16:56:16Z</dcterms:modified>
</cp:coreProperties>
</file>